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17fbff447_0_2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17fbff44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17fbff447_0_2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17fbff447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17fbff447_0_3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17fbff44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7fbff447_0_3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7fbff447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962e7231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1962e72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f3b5e95e3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f3b5e95e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f3b5e95e3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f3b5e95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3b5e95e3_0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3b5e95e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bb10648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bb1064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43fe513dd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43fe513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3fe513dd_0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3fe513d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43fe513dd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43fe513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1799b91b3_0_1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1799b91b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17fbff447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17fbff4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17fbff447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17fbff44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17fbff447_0_2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17fbff44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17fbff447_0_2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17fbff44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ppinventor.mit.edu/" TargetMode="External"/><Relationship Id="rId4" Type="http://schemas.openxmlformats.org/officeDocument/2006/relationships/hyperlink" Target="https://www.kodular.io/" TargetMode="External"/><Relationship Id="rId10" Type="http://schemas.openxmlformats.org/officeDocument/2006/relationships/image" Target="../media/image10.png"/><Relationship Id="rId9" Type="http://schemas.openxmlformats.org/officeDocument/2006/relationships/image" Target="../media/image11.png"/><Relationship Id="rId5" Type="http://schemas.openxmlformats.org/officeDocument/2006/relationships/hyperlink" Target="https://thunkable.com/" TargetMode="External"/><Relationship Id="rId6" Type="http://schemas.openxmlformats.org/officeDocument/2006/relationships/hyperlink" Target="https://es.m.wikipedia.org/wiki/Archivo:Mit_app_inventor.png" TargetMode="External"/><Relationship Id="rId7" Type="http://schemas.openxmlformats.org/officeDocument/2006/relationships/image" Target="../media/image3.png"/><Relationship Id="rId8" Type="http://schemas.openxmlformats.org/officeDocument/2006/relationships/hyperlink" Target="https://commons.wikimedia.org/wiki/File:Kodular_Logo.p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etbootstrap.com/" TargetMode="External"/><Relationship Id="rId4" Type="http://schemas.openxmlformats.org/officeDocument/2006/relationships/hyperlink" Target="https://bulma.io/" TargetMode="External"/><Relationship Id="rId9" Type="http://schemas.openxmlformats.org/officeDocument/2006/relationships/hyperlink" Target="https://jquerymobile.com/" TargetMode="External"/><Relationship Id="rId5" Type="http://schemas.openxmlformats.org/officeDocument/2006/relationships/hyperlink" Target="https://getuikit.com/" TargetMode="External"/><Relationship Id="rId6" Type="http://schemas.openxmlformats.org/officeDocument/2006/relationships/hyperlink" Target="https://get.foundation/" TargetMode="External"/><Relationship Id="rId7" Type="http://schemas.openxmlformats.org/officeDocument/2006/relationships/hyperlink" Target="https://materializecss.com/" TargetMode="External"/><Relationship Id="rId8" Type="http://schemas.openxmlformats.org/officeDocument/2006/relationships/hyperlink" Target="https://semantic-ui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s.statcounter.com/os-market-share/mobile-tablet/worldwide/#monthly-202102-202208-bar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 a IoT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1TEL05 - Servicios y Aplicaciones para IoT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5765725" y="6159675"/>
            <a:ext cx="3151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Stuardo Lucho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510450" y="6159675"/>
            <a:ext cx="3151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Clase 1.1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móviles nativas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Existen dos grandes categorías de aplicaciones móviles: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Gaming apps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Non-gaming apps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Business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Education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Lifestyle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Entertainment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Utilities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Travel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Book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Health and fitness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Food and drink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Otros...</a:t>
            </a:r>
            <a:endParaRPr/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Gaming Apps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de juegos que son diseñadas y desarrolladas con los famosos “motores de juegos”. Los motores de juegos incluyen funcionalidades diversas como: gravedad, colisiones, escenarios, focos, iluminación, 2D, 3D, entre otros.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Entre los motores de juegos </a:t>
            </a:r>
            <a:r>
              <a:rPr lang="es-419"/>
              <a:t>más</a:t>
            </a:r>
            <a:r>
              <a:rPr lang="es-419"/>
              <a:t> populares están: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Unity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Unreal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GameMaker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Construct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Entre otros...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052" y="2989726"/>
            <a:ext cx="1884825" cy="205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250" y="5044175"/>
            <a:ext cx="2643500" cy="151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Non-Gaming Apps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Todas los otros tipos de aplicaciones que no sean juegos, caen en esta categoría.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Existen 3 formas de crear aplicaciones nativas: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Non-coders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Híbridas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Nativas</a:t>
            </a:r>
            <a:endParaRPr/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Non-coders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536627"/>
            <a:ext cx="8520600" cy="3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Permite desarrollar aplicaciones de forma muy rápida y sin programar ninguna línea de código, lo cual permite generar MVP (</a:t>
            </a:r>
            <a:r>
              <a:rPr lang="es-419"/>
              <a:t>Minimum Viable Product) en poco tiempo.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Están</a:t>
            </a:r>
            <a:r>
              <a:rPr lang="es-419"/>
              <a:t> basadas en el lenguaje del tipo bloque.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Algunos IDE: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App Inventor (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appinventor.mit.edu</a:t>
            </a:r>
            <a:r>
              <a:rPr lang="es-419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Kodular (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kodular.io</a:t>
            </a:r>
            <a:r>
              <a:rPr lang="es-419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T</a:t>
            </a:r>
            <a:r>
              <a:rPr lang="es-419"/>
              <a:t>hunkable (</a:t>
            </a:r>
            <a:r>
              <a:rPr lang="es-419" u="sng">
                <a:solidFill>
                  <a:schemeClr val="hlink"/>
                </a:solidFill>
                <a:hlinkClick r:id="rId5"/>
              </a:rPr>
              <a:t>thunkable.com</a:t>
            </a:r>
            <a:r>
              <a:rPr lang="es-419"/>
              <a:t>)</a:t>
            </a:r>
            <a:endParaRPr/>
          </a:p>
        </p:txBody>
      </p:sp>
      <p:pic>
        <p:nvPicPr>
          <p:cNvPr id="166" name="Google Shape;166;p2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50507" t="0"/>
          <a:stretch/>
        </p:blipFill>
        <p:spPr>
          <a:xfrm>
            <a:off x="1931675" y="5266775"/>
            <a:ext cx="1523524" cy="11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38879" y="5266775"/>
            <a:ext cx="1179974" cy="117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2528" y="5266775"/>
            <a:ext cx="1179975" cy="11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Híbridas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536630"/>
            <a:ext cx="85206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desarrolladas con Html, Css y Javascript, las cuales son luego empaquetadas para obtener un archivo .apk o .ipa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Existen un gran número de frameworks y aplicaciones para desarrollar aplicaciones híbridas:</a:t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311700" y="3113300"/>
            <a:ext cx="5086500" cy="3567600"/>
          </a:xfrm>
          <a:prstGeom prst="roundRect">
            <a:avLst>
              <a:gd fmla="val 764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Web view</a:t>
            </a:r>
            <a:endParaRPr b="1"/>
          </a:p>
        </p:txBody>
      </p:sp>
      <p:sp>
        <p:nvSpPr>
          <p:cNvPr id="177" name="Google Shape;177;p26"/>
          <p:cNvSpPr/>
          <p:nvPr/>
        </p:nvSpPr>
        <p:spPr>
          <a:xfrm>
            <a:off x="6300475" y="3113300"/>
            <a:ext cx="2531700" cy="3567600"/>
          </a:xfrm>
          <a:prstGeom prst="roundRect">
            <a:avLst>
              <a:gd fmla="val 9132" name="adj"/>
            </a:avLst>
          </a:prstGeom>
          <a:noFill/>
          <a:ln cap="flat" cmpd="sng" w="28575">
            <a:solidFill>
              <a:srgbClr val="0B539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Natives components</a:t>
            </a:r>
            <a:endParaRPr b="1"/>
          </a:p>
        </p:txBody>
      </p:sp>
      <p:sp>
        <p:nvSpPr>
          <p:cNvPr id="178" name="Google Shape;178;p26"/>
          <p:cNvSpPr/>
          <p:nvPr/>
        </p:nvSpPr>
        <p:spPr>
          <a:xfrm>
            <a:off x="749450" y="3640375"/>
            <a:ext cx="2016600" cy="113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Front-end JS: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React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jQuery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Angular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Vue</a:t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2881775" y="3640375"/>
            <a:ext cx="2016600" cy="113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Front-end CSS: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Onsen UI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ionic framework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Framework 7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Sencha Touch</a:t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749450" y="4874588"/>
            <a:ext cx="4149000" cy="68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Empaquetadores y acceso a hardware: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Apache cordova (Phonegap)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Ionic Capacitor</a:t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749450" y="5659125"/>
            <a:ext cx="4149000" cy="8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IDE: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Online: monaca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Offline: IntelliJ, Netbeans, Sublime, cualquier IDE con soporte HTMl, CSS y JS</a:t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6558025" y="3640375"/>
            <a:ext cx="2016600" cy="6837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React Native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/>
              <a:t>Flutter</a:t>
            </a:r>
            <a:endParaRPr/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Híbridas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11700" y="1536625"/>
            <a:ext cx="14175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→ web view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029" y="1536625"/>
            <a:ext cx="6543446" cy="5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Nativas</a:t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desarrollo de aplicaciones nativas tiene la gran ventaja que se pueden acceder a todas las capacidades del equipo móvil (hardware y software), así como mejoras en el rendimiento y carga de aplicaciones.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Se pueden desarrollar aplicaciones nativas con: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Java, usando el Android Software Development Kit (SDK)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Kotlin, alternativa a java muy potente desde el 2017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 o C++, usando Native Development Kit (NDK)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Todos estos pueden ser usados en IDEs como Android Studio, Eclipse o IntelliJ (con su plugin para Android SDK)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675" y="4967525"/>
            <a:ext cx="3668850" cy="15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¿Preguntas?</a:t>
            </a:r>
            <a:endParaRPr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Muchas gracias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es IoT?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The Internet of Things (IoT) describes the network of physical </a:t>
            </a:r>
            <a:r>
              <a:rPr lang="es-419"/>
              <a:t>o</a:t>
            </a:r>
            <a:r>
              <a:rPr lang="es-419"/>
              <a:t>bjects (“things”) that are embedded with sensors, software, and other technologies for the purpose of connecting and exchanging data with other devices and systems over the internet.</a:t>
            </a:r>
            <a:r>
              <a:rPr baseline="30000" lang="es-419" sz="1400">
                <a:solidFill>
                  <a:srgbClr val="000000"/>
                </a:solidFill>
              </a:rPr>
              <a:t>1</a:t>
            </a:r>
            <a:endParaRPr/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72075" y="6268875"/>
            <a:ext cx="74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-419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Oracle - What’s IoT?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1" name="Google Shape;71;p14"/>
          <p:cNvGrpSpPr/>
          <p:nvPr/>
        </p:nvGrpSpPr>
        <p:grpSpPr>
          <a:xfrm>
            <a:off x="2897675" y="2931500"/>
            <a:ext cx="6246325" cy="3737575"/>
            <a:chOff x="2897675" y="2931500"/>
            <a:chExt cx="6246325" cy="3737575"/>
          </a:xfrm>
        </p:grpSpPr>
        <p:pic>
          <p:nvPicPr>
            <p:cNvPr id="72" name="Google Shape;72;p14"/>
            <p:cNvPicPr preferRelativeResize="0"/>
            <p:nvPr/>
          </p:nvPicPr>
          <p:blipFill rotWithShape="1">
            <a:blip r:embed="rId3">
              <a:alphaModFix/>
            </a:blip>
            <a:srcRect b="13173" l="0" r="0" t="7037"/>
            <a:stretch/>
          </p:blipFill>
          <p:spPr>
            <a:xfrm>
              <a:off x="2897675" y="2931500"/>
              <a:ext cx="6246325" cy="37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 rotWithShape="1">
            <a:blip r:embed="rId3">
              <a:alphaModFix/>
            </a:blip>
            <a:srcRect b="71184" l="84348" r="966" t="20272"/>
            <a:stretch/>
          </p:blipFill>
          <p:spPr>
            <a:xfrm>
              <a:off x="7915025" y="2931500"/>
              <a:ext cx="917276" cy="400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Elementos IoT y donde estaremos en el curso</a:t>
            </a:r>
            <a:endParaRPr/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299" y="2325150"/>
            <a:ext cx="5605398" cy="34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97475" y="1431900"/>
            <a:ext cx="2089800" cy="68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1TEL05 - Servicios y Aplicaciones para IoT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516925" y="5989675"/>
            <a:ext cx="2571900" cy="68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TEL153</a:t>
            </a:r>
            <a:r>
              <a:rPr lang="es-419"/>
              <a:t> - Temas avanzados en servicios y </a:t>
            </a:r>
            <a:r>
              <a:rPr lang="es-419"/>
              <a:t>Aplicaciones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1442300" y="2425500"/>
            <a:ext cx="327000" cy="2007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15"/>
          <p:cNvCxnSpPr>
            <a:stCxn id="83" idx="1"/>
            <a:endCxn id="81" idx="2"/>
          </p:cNvCxnSpPr>
          <p:nvPr/>
        </p:nvCxnSpPr>
        <p:spPr>
          <a:xfrm rot="10800000">
            <a:off x="1142300" y="2119800"/>
            <a:ext cx="300000" cy="13092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5"/>
          <p:cNvSpPr/>
          <p:nvPr/>
        </p:nvSpPr>
        <p:spPr>
          <a:xfrm rot="10800000">
            <a:off x="7126650" y="3636450"/>
            <a:ext cx="327000" cy="2007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5"/>
          <p:cNvCxnSpPr>
            <a:stCxn id="85" idx="1"/>
            <a:endCxn id="82" idx="0"/>
          </p:cNvCxnSpPr>
          <p:nvPr/>
        </p:nvCxnSpPr>
        <p:spPr>
          <a:xfrm>
            <a:off x="7453650" y="4639950"/>
            <a:ext cx="349200" cy="13497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 a las aplicaciones móviles</a:t>
            </a:r>
            <a:endParaRPr/>
          </a:p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TEL306 - Desarrollo de aplicaciones móviles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5765725" y="6159675"/>
            <a:ext cx="3151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Stuardo Lucho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510450" y="6159675"/>
            <a:ext cx="3151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Clase 1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móviles - ¿Qué son?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536629"/>
            <a:ext cx="8520600" cy="22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También conocidas como Apps, son programas de software desarrollados para correr en dispositivos móviles, tales como tabletas o celulares.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Existen dos tipos: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Apps webs móviles*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Apps nativas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381250" y="2631725"/>
            <a:ext cx="2031974" cy="396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7"/>
          <p:cNvGrpSpPr/>
          <p:nvPr/>
        </p:nvGrpSpPr>
        <p:grpSpPr>
          <a:xfrm>
            <a:off x="3710325" y="2631725"/>
            <a:ext cx="2031974" cy="3968725"/>
            <a:chOff x="3710325" y="2631725"/>
            <a:chExt cx="2031974" cy="3968725"/>
          </a:xfrm>
        </p:grpSpPr>
        <p:pic>
          <p:nvPicPr>
            <p:cNvPr id="103" name="Google Shape;103;p17"/>
            <p:cNvPicPr preferRelativeResize="0"/>
            <p:nvPr/>
          </p:nvPicPr>
          <p:blipFill rotWithShape="1">
            <a:blip r:embed="rId3">
              <a:alphaModFix/>
            </a:blip>
            <a:srcRect b="0" l="0" r="50000" t="0"/>
            <a:stretch/>
          </p:blipFill>
          <p:spPr>
            <a:xfrm>
              <a:off x="3710325" y="2631725"/>
              <a:ext cx="2031974" cy="396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7"/>
            <p:cNvPicPr preferRelativeResize="0"/>
            <p:nvPr/>
          </p:nvPicPr>
          <p:blipFill rotWithShape="1">
            <a:blip r:embed="rId4">
              <a:alphaModFix/>
            </a:blip>
            <a:srcRect b="18460" l="0" r="0" t="0"/>
            <a:stretch/>
          </p:blipFill>
          <p:spPr>
            <a:xfrm>
              <a:off x="3941750" y="3144975"/>
              <a:ext cx="1645424" cy="2903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Apps webs móviles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Algunos frameworks front-end para desarrollo de apps responsives: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Bootstrap (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https://getbootstrap.com/</a:t>
            </a:r>
            <a:r>
              <a:rPr lang="es-419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Bulma (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https://bulma.io/</a:t>
            </a:r>
            <a:r>
              <a:rPr lang="es-419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UIKit (</a:t>
            </a:r>
            <a:r>
              <a:rPr lang="es-419" u="sng">
                <a:solidFill>
                  <a:schemeClr val="hlink"/>
                </a:solidFill>
                <a:hlinkClick r:id="rId5"/>
              </a:rPr>
              <a:t>https://getuikit.com/</a:t>
            </a:r>
            <a:r>
              <a:rPr lang="es-419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Foundation (</a:t>
            </a:r>
            <a:r>
              <a:rPr lang="es-419" u="sng">
                <a:solidFill>
                  <a:schemeClr val="hlink"/>
                </a:solidFill>
                <a:hlinkClick r:id="rId6"/>
              </a:rPr>
              <a:t>https://get.foundation/</a:t>
            </a:r>
            <a:r>
              <a:rPr lang="es-419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Materialize (</a:t>
            </a:r>
            <a:r>
              <a:rPr lang="es-419" u="sng">
                <a:solidFill>
                  <a:schemeClr val="hlink"/>
                </a:solidFill>
                <a:hlinkClick r:id="rId7"/>
              </a:rPr>
              <a:t>https://materializecss.com/</a:t>
            </a:r>
            <a:r>
              <a:rPr lang="es-419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Semantic UI (</a:t>
            </a:r>
            <a:r>
              <a:rPr lang="es-419" u="sng">
                <a:solidFill>
                  <a:schemeClr val="hlink"/>
                </a:solidFill>
                <a:hlinkClick r:id="rId8"/>
              </a:rPr>
              <a:t>https://semantic-ui.com/</a:t>
            </a:r>
            <a:r>
              <a:rPr lang="es-419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jQuery Mobile (</a:t>
            </a:r>
            <a:r>
              <a:rPr lang="es-419" u="sng">
                <a:solidFill>
                  <a:schemeClr val="hlink"/>
                </a:solidFill>
                <a:hlinkClick r:id="rId9"/>
              </a:rPr>
              <a:t>https://jquerymobile.com/</a:t>
            </a:r>
            <a:r>
              <a:rPr lang="es-419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Entre muchos otros…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→ En el curso no se desarrollarán aplicaciones webs móviles :/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	→ Eso se ve en TEL131 y TEL137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Apps nativas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Son aplicaciones desarrolladas y empaquetadas para ser instaladas en los sistemas operativos de los dispositivos móviles.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Estas aplicaciones pueden ser distribuidas mediante las tiendas oficiales (Play Store, App Store, otros) o mediante archivos instaladores (.apk, .ipa, etc).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Estas son el tipo de aplicaciones que se desarrollarán en el curso.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000" y="4085150"/>
            <a:ext cx="4427976" cy="23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en Android o iOS?</a:t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7833725" y="1756650"/>
            <a:ext cx="1268100" cy="52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1317175" y="6381425"/>
            <a:ext cx="68580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Fuente: </a:t>
            </a:r>
            <a:r>
              <a:rPr lang="es-419" sz="1100" u="sng">
                <a:solidFill>
                  <a:schemeClr val="hlink"/>
                </a:solidFill>
                <a:hlinkClick r:id="rId3"/>
              </a:rPr>
              <a:t>https://gs.statcounter.com/os-market-share/mobile-tablet/worldwide/#monthly-202102-202208-bar</a:t>
            </a:r>
            <a:endParaRPr sz="1100"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En este curso… en Android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63" y="1979525"/>
            <a:ext cx="7915674" cy="4452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de aplicaciones móviles nativas</a:t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